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631E-F809-4DAD-BB1F-913CAE7CEB1A}" type="datetimeFigureOut">
              <a:rPr lang="en-IN" smtClean="0"/>
              <a:pPr/>
              <a:t>14-07-2025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BBEC-938A-48B2-85E7-D6AA16A448C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931886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631E-F809-4DAD-BB1F-913CAE7CEB1A}" type="datetimeFigureOut">
              <a:rPr lang="en-IN" smtClean="0"/>
              <a:pPr/>
              <a:t>14-07-2025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BBEC-938A-48B2-85E7-D6AA16A448C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617928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631E-F809-4DAD-BB1F-913CAE7CEB1A}" type="datetimeFigureOut">
              <a:rPr lang="en-IN" smtClean="0"/>
              <a:pPr/>
              <a:t>14-07-2025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BBEC-938A-48B2-85E7-D6AA16A448C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511403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631E-F809-4DAD-BB1F-913CAE7CEB1A}" type="datetimeFigureOut">
              <a:rPr lang="en-IN" smtClean="0"/>
              <a:pPr/>
              <a:t>14-07-2025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BBEC-938A-48B2-85E7-D6AA16A448C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320358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631E-F809-4DAD-BB1F-913CAE7CEB1A}" type="datetimeFigureOut">
              <a:rPr lang="en-IN" smtClean="0"/>
              <a:pPr/>
              <a:t>14-07-2025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BBEC-938A-48B2-85E7-D6AA16A448C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052583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631E-F809-4DAD-BB1F-913CAE7CEB1A}" type="datetimeFigureOut">
              <a:rPr lang="en-IN" smtClean="0"/>
              <a:pPr/>
              <a:t>14-07-2025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BBEC-938A-48B2-85E7-D6AA16A448C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324256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631E-F809-4DAD-BB1F-913CAE7CEB1A}" type="datetimeFigureOut">
              <a:rPr lang="en-IN" smtClean="0"/>
              <a:pPr/>
              <a:t>14-07-2025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BBEC-938A-48B2-85E7-D6AA16A448C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669377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631E-F809-4DAD-BB1F-913CAE7CEB1A}" type="datetimeFigureOut">
              <a:rPr lang="en-IN" smtClean="0"/>
              <a:pPr/>
              <a:t>14-07-2025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BBEC-938A-48B2-85E7-D6AA16A448C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462283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631E-F809-4DAD-BB1F-913CAE7CEB1A}" type="datetimeFigureOut">
              <a:rPr lang="en-IN" smtClean="0"/>
              <a:pPr/>
              <a:t>14-07-2025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BBEC-938A-48B2-85E7-D6AA16A448C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708373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631E-F809-4DAD-BB1F-913CAE7CEB1A}" type="datetimeFigureOut">
              <a:rPr lang="en-IN" smtClean="0"/>
              <a:pPr/>
              <a:t>14-07-2025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BBEC-938A-48B2-85E7-D6AA16A448C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090118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631E-F809-4DAD-BB1F-913CAE7CEB1A}" type="datetimeFigureOut">
              <a:rPr lang="en-IN" smtClean="0"/>
              <a:pPr/>
              <a:t>14-07-2025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BBEC-938A-48B2-85E7-D6AA16A448C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248135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C631E-F809-4DAD-BB1F-913CAE7CEB1A}" type="datetimeFigureOut">
              <a:rPr lang="en-IN" smtClean="0"/>
              <a:pPr/>
              <a:t>14-07-2025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5BBEC-938A-48B2-85E7-D6AA16A448C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659153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opulation_genetics" TargetMode="External"/><Relationship Id="rId2" Type="http://schemas.openxmlformats.org/officeDocument/2006/relationships/hyperlink" Target="https://en.wikipedia.org/wiki/Demography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ritannica.com/animal/fish" TargetMode="External"/><Relationship Id="rId13" Type="http://schemas.openxmlformats.org/officeDocument/2006/relationships/hyperlink" Target="https://www.britannica.com/science/mortality-demography" TargetMode="External"/><Relationship Id="rId3" Type="http://schemas.openxmlformats.org/officeDocument/2006/relationships/hyperlink" Target="https://www.britannica.com/science/Type-I-survivorship-curve" TargetMode="External"/><Relationship Id="rId7" Type="http://schemas.openxmlformats.org/officeDocument/2006/relationships/hyperlink" Target="https://www.britannica.com/dictionary/characteristic" TargetMode="External"/><Relationship Id="rId12" Type="http://schemas.openxmlformats.org/officeDocument/2006/relationships/hyperlink" Target="https://www.britannica.com/animal/mouse-rodent" TargetMode="External"/><Relationship Id="rId2" Type="http://schemas.openxmlformats.org/officeDocument/2006/relationships/hyperlink" Target="https://www.britannica.com/science/population-biology-and-anthropolog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ritannica.com/science/Type-III-survivorship-curve" TargetMode="External"/><Relationship Id="rId11" Type="http://schemas.openxmlformats.org/officeDocument/2006/relationships/hyperlink" Target="https://www.britannica.com/animal/bird-animal" TargetMode="External"/><Relationship Id="rId5" Type="http://schemas.openxmlformats.org/officeDocument/2006/relationships/hyperlink" Target="https://www.britannica.com/science/life-expectancy" TargetMode="External"/><Relationship Id="rId10" Type="http://schemas.openxmlformats.org/officeDocument/2006/relationships/hyperlink" Target="https://www.britannica.com/science/Type-II-survivorship-curve" TargetMode="External"/><Relationship Id="rId4" Type="http://schemas.openxmlformats.org/officeDocument/2006/relationships/hyperlink" Target="https://www.britannica.com/animal/mammal" TargetMode="External"/><Relationship Id="rId9" Type="http://schemas.openxmlformats.org/officeDocument/2006/relationships/hyperlink" Target="https://www.britannica.com/animal/invertebrate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Life Table, Reproductive Rate, Reproductive </a:t>
            </a:r>
            <a:r>
              <a:rPr lang="en-US" dirty="0" smtClean="0"/>
              <a:t>Values</a:t>
            </a:r>
            <a:br>
              <a:rPr lang="en-US" dirty="0" smtClean="0"/>
            </a:br>
            <a:r>
              <a:rPr lang="en-US" sz="2700" dirty="0" smtClean="0"/>
              <a:t>Dr Mohammed Shoeb</a:t>
            </a:r>
            <a:br>
              <a:rPr lang="en-US" sz="2700" dirty="0" smtClean="0"/>
            </a:br>
            <a:r>
              <a:rPr lang="en-US" sz="2700" dirty="0" smtClean="0"/>
              <a:t>Assistant Professor</a:t>
            </a:r>
            <a:br>
              <a:rPr lang="en-US" sz="2700" dirty="0" smtClean="0"/>
            </a:br>
            <a:r>
              <a:rPr lang="en-US" sz="2700" dirty="0" smtClean="0"/>
              <a:t>Department of Zoology</a:t>
            </a:r>
            <a:br>
              <a:rPr lang="en-US" sz="2700" dirty="0" smtClean="0"/>
            </a:br>
            <a:r>
              <a:rPr lang="en-US" sz="2700" dirty="0" smtClean="0"/>
              <a:t>Govt. Dr WW Patankar Girl’s PG College, Durg</a:t>
            </a:r>
            <a:endParaRPr lang="en-IN" sz="2700" dirty="0"/>
          </a:p>
        </p:txBody>
      </p:sp>
    </p:spTree>
    <p:extLst>
      <p:ext uri="{BB962C8B-B14F-4D97-AF65-F5344CB8AC3E}">
        <p14:creationId xmlns:p14="http://schemas.microsoft.com/office/powerpoint/2010/main" xmlns="" val="2662836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From the above curve we can see that </a:t>
            </a:r>
          </a:p>
          <a:p>
            <a:r>
              <a:rPr lang="en-US" dirty="0"/>
              <a:t>Type </a:t>
            </a:r>
            <a:r>
              <a:rPr lang="en-US" dirty="0" smtClean="0"/>
              <a:t>I </a:t>
            </a:r>
            <a:r>
              <a:rPr lang="en-US" dirty="0"/>
              <a:t>organisms have high survivorship throughout life until old age sets in, and then survivorship declines dramatically to </a:t>
            </a:r>
            <a:r>
              <a:rPr lang="en-US" dirty="0" smtClean="0"/>
              <a:t>0.</a:t>
            </a:r>
          </a:p>
          <a:p>
            <a:r>
              <a:rPr lang="en-US" dirty="0" smtClean="0"/>
              <a:t>Type II organisms have steadily decreasing survivorship with age.</a:t>
            </a:r>
          </a:p>
          <a:p>
            <a:r>
              <a:rPr lang="en-US" dirty="0"/>
              <a:t>Type III organisms, in contrast, have very low survivorship early in life, and few individuals live to old age.</a:t>
            </a:r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278651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Reproduction of the population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reproduction of the population refers to a change of a generation into a new one. </a:t>
            </a:r>
            <a:endParaRPr lang="en-US" dirty="0" smtClean="0"/>
          </a:p>
          <a:p>
            <a:r>
              <a:rPr lang="en-US" dirty="0"/>
              <a:t>Reproduction is measured by gross reproduction rates or net reproduction rates that generally indicate the ratio between the sizes of the daughter's and mother's generations.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743776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Gross Reproductive Rate does not </a:t>
            </a:r>
            <a:r>
              <a:rPr lang="en-US" dirty="0" smtClean="0"/>
              <a:t>take into account the </a:t>
            </a:r>
            <a:r>
              <a:rPr lang="en-US" dirty="0"/>
              <a:t>fertility and mortality of the mother's generation before the end of the childbearing </a:t>
            </a:r>
            <a:r>
              <a:rPr lang="en-US" dirty="0" smtClean="0"/>
              <a:t>age.</a:t>
            </a:r>
          </a:p>
          <a:p>
            <a:r>
              <a:rPr lang="en-US" dirty="0"/>
              <a:t>The fertility and mortality of the mother's generation before the end of the childbearing age </a:t>
            </a:r>
            <a:r>
              <a:rPr lang="en-US" b="1" dirty="0"/>
              <a:t>is taken into account </a:t>
            </a:r>
            <a:r>
              <a:rPr lang="en-US" dirty="0"/>
              <a:t>in the calculation of the </a:t>
            </a:r>
            <a:r>
              <a:rPr lang="en-US" b="1" dirty="0" smtClean="0"/>
              <a:t>Net </a:t>
            </a:r>
            <a:r>
              <a:rPr lang="en-US" b="1" dirty="0"/>
              <a:t>reproduction rate</a:t>
            </a:r>
            <a:r>
              <a:rPr lang="en-US" dirty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976888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By computing Net Reproductive rate </a:t>
            </a:r>
            <a:r>
              <a:rPr lang="en-IN" dirty="0" smtClean="0"/>
              <a:t>(R</a:t>
            </a:r>
            <a:r>
              <a:rPr lang="en-IN" sz="2400" dirty="0" smtClean="0"/>
              <a:t>0</a:t>
            </a:r>
            <a:r>
              <a:rPr lang="en-IN" dirty="0"/>
              <a:t>)</a:t>
            </a:r>
            <a:r>
              <a:rPr lang="en-US" dirty="0" smtClean="0"/>
              <a:t> we can know whether a population will grow, shrink or remain stable </a:t>
            </a:r>
            <a:r>
              <a:rPr lang="en-US" dirty="0"/>
              <a:t>given its current age-specific rates of survival and fecundity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Net </a:t>
            </a:r>
            <a:r>
              <a:rPr lang="en-US" dirty="0"/>
              <a:t>reproductive rate (</a:t>
            </a:r>
            <a:r>
              <a:rPr lang="en-US" dirty="0" smtClean="0"/>
              <a:t>R</a:t>
            </a:r>
            <a:r>
              <a:rPr lang="en-US" sz="2600" dirty="0" smtClean="0"/>
              <a:t>0</a:t>
            </a:r>
            <a:r>
              <a:rPr lang="en-US" dirty="0" smtClean="0"/>
              <a:t>) is calculated </a:t>
            </a:r>
            <a:r>
              <a:rPr lang="en-US" dirty="0"/>
              <a:t> by multiplying the standardized survivorship of each age (</a:t>
            </a:r>
            <a:r>
              <a:rPr lang="en-US" dirty="0" smtClean="0"/>
              <a:t>lx)</a:t>
            </a:r>
            <a:r>
              <a:rPr lang="en-US" dirty="0"/>
              <a:t> by its fecundity </a:t>
            </a:r>
            <a:r>
              <a:rPr lang="en-US" dirty="0" smtClean="0"/>
              <a:t>(</a:t>
            </a:r>
            <a:r>
              <a:rPr lang="en-US" dirty="0" err="1" smtClean="0"/>
              <a:t>bx</a:t>
            </a:r>
            <a:r>
              <a:rPr lang="en-US" dirty="0" smtClean="0"/>
              <a:t>), </a:t>
            </a:r>
            <a:r>
              <a:rPr lang="en-US" dirty="0"/>
              <a:t>and summing these products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IN" sz="2600" dirty="0" smtClean="0"/>
              <a:t>                      k</a:t>
            </a:r>
            <a:endParaRPr lang="en-US" sz="2600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IN" dirty="0" smtClean="0"/>
              <a:t>R</a:t>
            </a:r>
            <a:r>
              <a:rPr lang="en-IN" sz="2600" dirty="0" smtClean="0"/>
              <a:t>0</a:t>
            </a:r>
            <a:r>
              <a:rPr lang="en-IN" dirty="0" smtClean="0"/>
              <a:t>=</a:t>
            </a:r>
            <a:r>
              <a:rPr lang="en-IN" sz="4300" dirty="0" smtClean="0"/>
              <a:t>∑</a:t>
            </a:r>
            <a:r>
              <a:rPr lang="en-IN" dirty="0" err="1" smtClean="0"/>
              <a:t>lxb</a:t>
            </a:r>
            <a:r>
              <a:rPr lang="en-IN" dirty="0" err="1"/>
              <a:t>x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      </a:t>
            </a:r>
            <a:r>
              <a:rPr lang="en-IN" sz="2200" dirty="0" smtClean="0"/>
              <a:t>x=0</a:t>
            </a: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xmlns="" val="3122299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net reproductive </a:t>
            </a:r>
            <a:r>
              <a:rPr lang="en-US" dirty="0" smtClean="0"/>
              <a:t>rate </a:t>
            </a:r>
            <a:r>
              <a:rPr lang="en-US" i="1" dirty="0" smtClean="0"/>
              <a:t>R</a:t>
            </a:r>
            <a:r>
              <a:rPr lang="en-US" baseline="-25000" dirty="0" smtClean="0"/>
              <a:t>0 </a:t>
            </a:r>
            <a:r>
              <a:rPr lang="en-US" dirty="0" smtClean="0"/>
              <a:t> </a:t>
            </a:r>
            <a:r>
              <a:rPr lang="en-US" dirty="0"/>
              <a:t>is the lifetime reproductive potential of the average female, adjusted for survival. </a:t>
            </a:r>
            <a:endParaRPr lang="en-US" dirty="0" smtClean="0"/>
          </a:p>
          <a:p>
            <a:r>
              <a:rPr lang="en-US" dirty="0" smtClean="0"/>
              <a:t>Assuming </a:t>
            </a:r>
            <a:r>
              <a:rPr lang="en-US" dirty="0"/>
              <a:t>survival and fertility schedules remain constant over time, if </a:t>
            </a:r>
            <a:r>
              <a:rPr lang="en-US" i="1" dirty="0"/>
              <a:t>R</a:t>
            </a:r>
            <a:r>
              <a:rPr lang="en-US" baseline="-25000" dirty="0"/>
              <a:t>0</a:t>
            </a:r>
            <a:r>
              <a:rPr lang="en-US" dirty="0"/>
              <a:t> &gt; 1, then the population will grow exponentially. </a:t>
            </a:r>
            <a:endParaRPr lang="en-US" dirty="0" smtClean="0"/>
          </a:p>
          <a:p>
            <a:r>
              <a:rPr lang="en-US" dirty="0" smtClean="0"/>
              <a:t>If</a:t>
            </a:r>
            <a:r>
              <a:rPr lang="en-US" dirty="0"/>
              <a:t> </a:t>
            </a:r>
            <a:r>
              <a:rPr lang="en-US" i="1" dirty="0" smtClean="0"/>
              <a:t> R</a:t>
            </a:r>
            <a:r>
              <a:rPr lang="en-US" baseline="-25000" dirty="0" smtClean="0"/>
              <a:t>0 </a:t>
            </a:r>
            <a:r>
              <a:rPr lang="en-US" dirty="0" smtClean="0"/>
              <a:t>&lt;1, </a:t>
            </a:r>
            <a:r>
              <a:rPr lang="en-US" dirty="0"/>
              <a:t>the population will shrink exponentially, and if </a:t>
            </a:r>
            <a:r>
              <a:rPr lang="en-US" i="1" dirty="0" smtClean="0"/>
              <a:t> R</a:t>
            </a:r>
            <a:r>
              <a:rPr lang="en-US" baseline="-25000" dirty="0" smtClean="0"/>
              <a:t>0 </a:t>
            </a:r>
            <a:r>
              <a:rPr lang="en-US" dirty="0" smtClean="0"/>
              <a:t>=</a:t>
            </a:r>
            <a:r>
              <a:rPr lang="en-US" dirty="0"/>
              <a:t>1, the population size will not change over time.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36275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net reproductive rate </a:t>
            </a:r>
            <a:r>
              <a:rPr lang="en-US" i="1" dirty="0" smtClean="0"/>
              <a:t>R</a:t>
            </a:r>
            <a:r>
              <a:rPr lang="en-US" baseline="-25000" dirty="0" smtClean="0"/>
              <a:t>0</a:t>
            </a:r>
            <a:r>
              <a:rPr lang="en-US" dirty="0"/>
              <a:t> measures population change in terms of generation time</a:t>
            </a:r>
            <a:r>
              <a:rPr lang="en-US" dirty="0" smtClean="0"/>
              <a:t>.</a:t>
            </a:r>
          </a:p>
          <a:p>
            <a:r>
              <a:rPr lang="en-US" dirty="0"/>
              <a:t>To predict long-term changes in population size, we must use this net reproductive rate to estimate the </a:t>
            </a:r>
            <a:r>
              <a:rPr lang="en-US" b="1" dirty="0"/>
              <a:t>intrinsic rate </a:t>
            </a:r>
            <a:r>
              <a:rPr lang="en-US" b="1" dirty="0" smtClean="0"/>
              <a:t>of population </a:t>
            </a:r>
            <a:r>
              <a:rPr lang="en-US" b="1" dirty="0"/>
              <a:t>increase (</a:t>
            </a:r>
            <a:r>
              <a:rPr lang="en-US" b="1" dirty="0" smtClean="0"/>
              <a:t>r)</a:t>
            </a:r>
            <a:r>
              <a:rPr lang="en-US" dirty="0" smtClean="0"/>
              <a:t>.</a:t>
            </a:r>
          </a:p>
          <a:p>
            <a:r>
              <a:rPr lang="en-US" i="1" dirty="0"/>
              <a:t>r </a:t>
            </a:r>
            <a:r>
              <a:rPr lang="en-US" dirty="0"/>
              <a:t>measures population change in absolute units of time (e.g., years</a:t>
            </a:r>
            <a:r>
              <a:rPr lang="en-US" dirty="0" smtClean="0"/>
              <a:t>).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890279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IN" dirty="0" smtClean="0"/>
          </a:p>
          <a:p>
            <a:r>
              <a:rPr lang="en-IN" dirty="0" smtClean="0"/>
              <a:t>The relation between net reproduction rate and rate of intrinsic rate of population increase</a:t>
            </a:r>
          </a:p>
          <a:p>
            <a:pPr marL="0" indent="0">
              <a:buNone/>
            </a:pPr>
            <a:r>
              <a:rPr lang="en-IN" dirty="0"/>
              <a:t>	</a:t>
            </a:r>
            <a:r>
              <a:rPr lang="en-IN" dirty="0" smtClean="0"/>
              <a:t>		 r ≈ ln (</a:t>
            </a:r>
            <a:r>
              <a:rPr lang="en-US" i="1" dirty="0" smtClean="0"/>
              <a:t>R</a:t>
            </a:r>
            <a:r>
              <a:rPr lang="en-US" baseline="-25000" dirty="0" smtClean="0"/>
              <a:t>0</a:t>
            </a:r>
            <a:r>
              <a:rPr lang="en-IN" dirty="0" smtClean="0"/>
              <a:t>)/G</a:t>
            </a:r>
            <a:br>
              <a:rPr lang="en-IN" dirty="0" smtClean="0"/>
            </a:br>
            <a:r>
              <a:rPr lang="en-IN" dirty="0" smtClean="0"/>
              <a:t>	Where G is the Generation time</a:t>
            </a:r>
          </a:p>
          <a:p>
            <a:pPr marL="0" indent="0">
              <a:buNone/>
            </a:pPr>
            <a:r>
              <a:rPr lang="en-US" dirty="0"/>
              <a:t>Finally, we can use our estimate of </a:t>
            </a:r>
            <a:r>
              <a:rPr lang="en-US" i="1" dirty="0"/>
              <a:t>r </a:t>
            </a:r>
            <a:r>
              <a:rPr lang="en-US" dirty="0"/>
              <a:t>(uncorrected or corrected) to predict the size of the population in the future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This kind of analysis is done for human populations to predict the effects of changes in medical care and birth control programs.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we assume that all age groups are roughly equivalent in size, a similar analysis can be done for endangered species to determine what intervention may be most effective in promoting population growth.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same analysis can be applied to pest species to determine what intervention may be most effective in reducing population size.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1896183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Reproductive Value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Reproductive </a:t>
            </a:r>
            <a:r>
              <a:rPr lang="en-US" b="1" dirty="0"/>
              <a:t>value</a:t>
            </a:r>
            <a:r>
              <a:rPr lang="en-US" dirty="0"/>
              <a:t> is a concept in </a:t>
            </a:r>
            <a:r>
              <a:rPr lang="en-US" dirty="0">
                <a:hlinkClick r:id="rId2" tooltip="Demography"/>
              </a:rPr>
              <a:t>demography</a:t>
            </a:r>
            <a:r>
              <a:rPr lang="en-US" dirty="0"/>
              <a:t> and </a:t>
            </a:r>
            <a:r>
              <a:rPr lang="en-US" dirty="0">
                <a:hlinkClick r:id="rId3" tooltip="Population genetics"/>
              </a:rPr>
              <a:t>population genetics</a:t>
            </a:r>
            <a:r>
              <a:rPr lang="en-US" dirty="0"/>
              <a:t> that represents the discounted number of future female children that will be born to a female of a specific age. </a:t>
            </a:r>
            <a:endParaRPr lang="en-US" dirty="0" smtClean="0"/>
          </a:p>
          <a:p>
            <a:r>
              <a:rPr lang="en-US" dirty="0" smtClean="0"/>
              <a:t>Reproductive value (RV) is a measure of an individual's genetic contribution to future generations. </a:t>
            </a:r>
          </a:p>
          <a:p>
            <a:r>
              <a:rPr lang="en-US" dirty="0" smtClean="0"/>
              <a:t>It's </a:t>
            </a:r>
            <a:r>
              <a:rPr lang="en-US" dirty="0"/>
              <a:t>a fitness measure that's influenced by </a:t>
            </a:r>
            <a:r>
              <a:rPr lang="en-US" dirty="0" smtClean="0"/>
              <a:t>many </a:t>
            </a:r>
            <a:r>
              <a:rPr lang="en-US" dirty="0"/>
              <a:t>factors, including</a:t>
            </a:r>
            <a:r>
              <a:rPr lang="en-US" dirty="0" smtClean="0"/>
              <a:t>:</a:t>
            </a:r>
          </a:p>
          <a:p>
            <a:r>
              <a:rPr lang="en-US" dirty="0"/>
              <a:t>Age: When an individual first </a:t>
            </a:r>
            <a:r>
              <a:rPr lang="en-US" dirty="0" smtClean="0"/>
              <a:t>reproduces</a:t>
            </a:r>
          </a:p>
          <a:p>
            <a:r>
              <a:rPr lang="en-IN" dirty="0"/>
              <a:t>Sex: The individual's </a:t>
            </a:r>
            <a:r>
              <a:rPr lang="en-IN" dirty="0" smtClean="0"/>
              <a:t>sex</a:t>
            </a:r>
          </a:p>
          <a:p>
            <a:r>
              <a:rPr lang="en-IN" dirty="0"/>
              <a:t>Condition: The individual's </a:t>
            </a:r>
            <a:r>
              <a:rPr lang="en-IN" dirty="0" smtClean="0"/>
              <a:t>condition</a:t>
            </a:r>
          </a:p>
          <a:p>
            <a:pPr fontAlgn="ctr"/>
            <a:r>
              <a:rPr lang="en-US" dirty="0"/>
              <a:t>Pedigree: The sequence of relationships between the individual's parents </a:t>
            </a:r>
            <a:br>
              <a:rPr lang="en-US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0098895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idea that different individuals have different “value” in terms of their contribution to future generations is called their </a:t>
            </a:r>
            <a:r>
              <a:rPr lang="en-US" i="1" dirty="0"/>
              <a:t>reproductive value </a:t>
            </a:r>
            <a:r>
              <a:rPr lang="en-US" dirty="0"/>
              <a:t>(Fisher 1930</a:t>
            </a:r>
            <a:r>
              <a:rPr lang="en-US" dirty="0" smtClean="0"/>
              <a:t>).</a:t>
            </a:r>
          </a:p>
          <a:p>
            <a:r>
              <a:rPr lang="en-US" dirty="0" smtClean="0"/>
              <a:t> “</a:t>
            </a:r>
            <a:r>
              <a:rPr lang="en-US" dirty="0"/>
              <a:t>The amount of future reproduction, the probability of surviving to realize it, and the time required for the offspring to be produced all enter into the </a:t>
            </a:r>
            <a:r>
              <a:rPr lang="en-US" b="1" dirty="0"/>
              <a:t>reproductive value </a:t>
            </a:r>
            <a:r>
              <a:rPr lang="en-US" dirty="0"/>
              <a:t>of an age-class</a:t>
            </a:r>
            <a:r>
              <a:rPr lang="en-US" dirty="0" smtClean="0"/>
              <a:t>.” Caswell (2001).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5724219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reproductive value of an individual of age </a:t>
            </a:r>
            <a:r>
              <a:rPr lang="en-US" dirty="0" smtClean="0"/>
              <a:t>x</a:t>
            </a:r>
            <a:r>
              <a:rPr lang="en-US" i="1" dirty="0"/>
              <a:t> </a:t>
            </a:r>
            <a:r>
              <a:rPr lang="en-US" dirty="0"/>
              <a:t>is designated </a:t>
            </a:r>
            <a:r>
              <a:rPr lang="en-US" dirty="0" smtClean="0"/>
              <a:t>at </a:t>
            </a:r>
            <a:r>
              <a:rPr lang="en-US" dirty="0"/>
              <a:t> </a:t>
            </a:r>
            <a:r>
              <a:rPr lang="en-US" dirty="0" err="1" smtClean="0"/>
              <a:t>Vx</a:t>
            </a:r>
            <a:r>
              <a:rPr lang="en-US" dirty="0" smtClean="0"/>
              <a:t>, </a:t>
            </a:r>
            <a:r>
              <a:rPr lang="en-US" dirty="0"/>
              <a:t>and is the number of offspring that an individual is expected to produce over its remaining life span (after adjusting for the growth rate of the population). </a:t>
            </a:r>
            <a:endParaRPr lang="en-US" dirty="0" smtClean="0"/>
          </a:p>
          <a:p>
            <a:r>
              <a:rPr lang="en-US" dirty="0" smtClean="0"/>
              <a:t>Biologists </a:t>
            </a:r>
            <a:r>
              <a:rPr lang="en-US" dirty="0"/>
              <a:t>are often interested in knowing the “value” of the different individuals from a practical standpoint because knowing something about the reproductive value can suggest which individuals should be harvested, killed, transplanted, etc. from a conservation or management perspective.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084391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life table is a demographic tool used to </a:t>
            </a:r>
            <a:r>
              <a:rPr lang="en-US" dirty="0" smtClean="0"/>
              <a:t>analyze </a:t>
            </a:r>
            <a:r>
              <a:rPr lang="en-US" dirty="0"/>
              <a:t>death rates and calculate life expectancies at various ages. </a:t>
            </a:r>
            <a:endParaRPr lang="en-US" dirty="0" smtClean="0"/>
          </a:p>
          <a:p>
            <a:r>
              <a:rPr lang="en-US" dirty="0" smtClean="0"/>
              <a:t>Life Table summarizes the probability of death and survival for a population over time.</a:t>
            </a:r>
          </a:p>
          <a:p>
            <a:r>
              <a:rPr lang="en-US" dirty="0"/>
              <a:t>Life expectancy, usually reported at </a:t>
            </a:r>
            <a:r>
              <a:rPr lang="en-US" dirty="0" smtClean="0"/>
              <a:t>birth assess the probability of how long a person will live.</a:t>
            </a:r>
          </a:p>
          <a:p>
            <a:r>
              <a:rPr lang="en-US" dirty="0" smtClean="0"/>
              <a:t>Life expectancy is calculated using life table.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0006601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reproductive value of different ages is strongly tied to an organism’s life history. Typically, reproductive value is low at birth, increases to a peak near the age of first reproduction, and then declines (Caswell 2001)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7758947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Reproductive Values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31108" y="1600200"/>
            <a:ext cx="5081783" cy="4525963"/>
          </a:xfrm>
        </p:spPr>
      </p:pic>
    </p:spTree>
    <p:extLst>
      <p:ext uri="{BB962C8B-B14F-4D97-AF65-F5344CB8AC3E}">
        <p14:creationId xmlns:p14="http://schemas.microsoft.com/office/powerpoint/2010/main" xmlns="" val="16577204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Donovan, T. M. and C. </a:t>
            </a:r>
            <a:r>
              <a:rPr lang="en-US" b="1" dirty="0" err="1"/>
              <a:t>Welden</a:t>
            </a:r>
            <a:r>
              <a:rPr lang="en-US" b="1" dirty="0"/>
              <a:t>. 2002. Spreadsheet exercises in ecology and evolution. </a:t>
            </a:r>
            <a:r>
              <a:rPr lang="en-US" b="1" dirty="0" err="1"/>
              <a:t>Sinauer</a:t>
            </a:r>
            <a:r>
              <a:rPr lang="en-US" b="1" dirty="0"/>
              <a:t> Associates, Inc. Sunderland, MA, USA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Statistics Finland</a:t>
            </a:r>
          </a:p>
          <a:p>
            <a:r>
              <a:rPr lang="en-US" b="1" dirty="0" smtClean="0"/>
              <a:t> Ecology and Environment by PD Sharma</a:t>
            </a:r>
            <a:endParaRPr lang="en-IN" b="1" dirty="0"/>
          </a:p>
          <a:p>
            <a:r>
              <a:rPr lang="en-US" b="1" dirty="0" err="1" smtClean="0"/>
              <a:t>eGyankosh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459256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 life table is a table which shows, for a person at each age, what the probability is that they die before their next birthday. </a:t>
            </a:r>
          </a:p>
          <a:p>
            <a:r>
              <a:rPr lang="en-US" dirty="0" smtClean="0"/>
              <a:t>From this starting point, a number of statistics can be derived :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US" dirty="0"/>
              <a:t>T</a:t>
            </a:r>
            <a:r>
              <a:rPr lang="en-US" dirty="0" smtClean="0"/>
              <a:t>he probability of surviving any particular year of age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US" dirty="0"/>
              <a:t>T</a:t>
            </a:r>
            <a:r>
              <a:rPr lang="en-US" dirty="0" smtClean="0"/>
              <a:t>he remaining life expectancy for people at different ages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US" dirty="0"/>
              <a:t>T</a:t>
            </a:r>
            <a:r>
              <a:rPr lang="en-US" dirty="0" smtClean="0"/>
              <a:t>he proportion of the original birth cohort still alive.</a:t>
            </a:r>
          </a:p>
          <a:p>
            <a:r>
              <a:rPr lang="en-US" dirty="0" smtClean="0"/>
              <a:t>Life tables are usually constructed separately for men and for women because of their substantially different mortality rates.</a:t>
            </a:r>
          </a:p>
          <a:p>
            <a:r>
              <a:rPr lang="en-US" dirty="0" smtClean="0"/>
              <a:t>There are two types of Life tables:</a:t>
            </a:r>
            <a:r>
              <a:rPr lang="en-US" b="1" dirty="0" smtClean="0"/>
              <a:t> Period life table and Cohort life table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095321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Period Life Table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b="1" dirty="0" smtClean="0"/>
              <a:t>The Period life table </a:t>
            </a:r>
            <a:r>
              <a:rPr lang="en-US" dirty="0" smtClean="0"/>
              <a:t>show </a:t>
            </a:r>
            <a:r>
              <a:rPr lang="en-US" dirty="0"/>
              <a:t>the current probability of death (for people of different ages, in the current year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 </a:t>
            </a:r>
            <a:r>
              <a:rPr lang="en-US" dirty="0"/>
              <a:t>period life table represents mortality rates during a specific time period for a certain population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is also known as </a:t>
            </a:r>
            <a:r>
              <a:rPr lang="en-US" b="1" dirty="0" smtClean="0"/>
              <a:t>static life table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static </a:t>
            </a:r>
            <a:r>
              <a:rPr lang="en-US" dirty="0"/>
              <a:t>life tables, individuals are assumed to be a stationary population with overlapping generations.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934053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Cohort Life Table</a:t>
            </a:r>
            <a:endParaRPr lang="en-IN" sz="36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/>
              <a:t>Cohort life tables show the probability of death of people from a given cohort (especially birth year) over the course of their lifetime.</a:t>
            </a:r>
          </a:p>
          <a:p>
            <a:r>
              <a:rPr lang="en-US" dirty="0" smtClean="0"/>
              <a:t>A </a:t>
            </a:r>
            <a:r>
              <a:rPr lang="en-US" dirty="0"/>
              <a:t>cohort life table </a:t>
            </a:r>
            <a:r>
              <a:rPr lang="en-US" dirty="0" smtClean="0"/>
              <a:t>is also known </a:t>
            </a:r>
            <a:r>
              <a:rPr lang="en-US" dirty="0"/>
              <a:t>as a generation life </a:t>
            </a:r>
            <a:r>
              <a:rPr lang="en-US" dirty="0" smtClean="0"/>
              <a:t>table.</a:t>
            </a:r>
          </a:p>
          <a:p>
            <a:r>
              <a:rPr lang="en-US" dirty="0" smtClean="0"/>
              <a:t>It </a:t>
            </a:r>
            <a:r>
              <a:rPr lang="en-US" dirty="0"/>
              <a:t>will display the overall mortality rates of a specific population’s entire lifetime. </a:t>
            </a:r>
            <a:endParaRPr lang="en-US" dirty="0" smtClean="0"/>
          </a:p>
          <a:p>
            <a:r>
              <a:rPr lang="en-US" dirty="0" smtClean="0"/>
              <a:t>Within </a:t>
            </a:r>
            <a:r>
              <a:rPr lang="en-US" dirty="0"/>
              <a:t>the cohort life table, it is required that an individual must be born within a specific time period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The table will demonstrate the probability of death of the people within a certain cohort – usually birth year – over their lifetime.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873729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Life Table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life table is a widely-used statistical table in demographic, social and health studies. </a:t>
            </a:r>
            <a:endParaRPr lang="en-US" dirty="0" smtClean="0"/>
          </a:p>
          <a:p>
            <a:r>
              <a:rPr lang="en-US" dirty="0"/>
              <a:t>Life tables have many applications, including</a:t>
            </a:r>
            <a:r>
              <a:rPr lang="en-US" dirty="0" smtClean="0"/>
              <a:t>:</a:t>
            </a:r>
          </a:p>
          <a:p>
            <a:r>
              <a:rPr lang="en-US" dirty="0"/>
              <a:t>Calculating life </a:t>
            </a:r>
            <a:r>
              <a:rPr lang="en-US" dirty="0" smtClean="0"/>
              <a:t>expectancy: Life </a:t>
            </a:r>
            <a:r>
              <a:rPr lang="en-US" dirty="0"/>
              <a:t>tables can be used to calculate life expectancy, which is a common way to measure the health of a population</a:t>
            </a:r>
            <a:r>
              <a:rPr lang="en-US" dirty="0" smtClean="0"/>
              <a:t>.</a:t>
            </a:r>
          </a:p>
          <a:p>
            <a:r>
              <a:rPr lang="en-US" dirty="0"/>
              <a:t>Predicting population </a:t>
            </a:r>
            <a:r>
              <a:rPr lang="en-US" dirty="0" smtClean="0"/>
              <a:t>growth: Life </a:t>
            </a:r>
            <a:r>
              <a:rPr lang="en-US" dirty="0"/>
              <a:t>tables can help predict how a population will grow or decline in the future.</a:t>
            </a:r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426991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Managing endangered </a:t>
            </a:r>
            <a:r>
              <a:rPr lang="en-US" dirty="0" smtClean="0"/>
              <a:t>species: Ecologists </a:t>
            </a:r>
            <a:r>
              <a:rPr lang="en-US" dirty="0"/>
              <a:t>can use life tables to help manage populations of endangered species</a:t>
            </a:r>
            <a:r>
              <a:rPr lang="en-US" dirty="0" smtClean="0"/>
              <a:t>.</a:t>
            </a:r>
          </a:p>
          <a:p>
            <a:r>
              <a:rPr lang="en-US" dirty="0"/>
              <a:t>Comparing </a:t>
            </a:r>
            <a:r>
              <a:rPr lang="en-US" dirty="0" smtClean="0"/>
              <a:t>countries: Life </a:t>
            </a:r>
            <a:r>
              <a:rPr lang="en-US" dirty="0"/>
              <a:t>expectancy can be used to compare the health of different countries.</a:t>
            </a:r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372429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Survivorship Curve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Survivorship </a:t>
            </a:r>
            <a:r>
              <a:rPr lang="en-US" b="1" dirty="0"/>
              <a:t>curve</a:t>
            </a:r>
            <a:r>
              <a:rPr lang="en-US" dirty="0"/>
              <a:t>, graphic representation of the number of individuals in a </a:t>
            </a:r>
            <a:r>
              <a:rPr lang="en-US" u="sng" dirty="0">
                <a:hlinkClick r:id="rId2"/>
              </a:rPr>
              <a:t>population</a:t>
            </a:r>
            <a:r>
              <a:rPr lang="en-US" dirty="0"/>
              <a:t> that can be expected to survive to any specific age</a:t>
            </a:r>
            <a:r>
              <a:rPr lang="en-US" dirty="0" smtClean="0"/>
              <a:t>.</a:t>
            </a:r>
          </a:p>
          <a:p>
            <a:r>
              <a:rPr lang="en-US" dirty="0"/>
              <a:t>There are three general types of curves. </a:t>
            </a:r>
            <a:endParaRPr lang="en-US" dirty="0" smtClean="0"/>
          </a:p>
          <a:p>
            <a:r>
              <a:rPr lang="en-US" dirty="0" smtClean="0"/>
              <a:t>The</a:t>
            </a:r>
            <a:r>
              <a:rPr lang="en-US" dirty="0"/>
              <a:t> </a:t>
            </a:r>
            <a:r>
              <a:rPr lang="en-US" u="sng" dirty="0">
                <a:hlinkClick r:id="rId3"/>
              </a:rPr>
              <a:t>Type I curve</a:t>
            </a:r>
            <a:r>
              <a:rPr lang="en-US" dirty="0"/>
              <a:t>, illustrated by the large </a:t>
            </a:r>
            <a:r>
              <a:rPr lang="en-US" u="sng" dirty="0">
                <a:hlinkClick r:id="rId4"/>
              </a:rPr>
              <a:t>mammals</a:t>
            </a:r>
            <a:r>
              <a:rPr lang="en-US" dirty="0"/>
              <a:t>, tracks organisms that tend to live long lives (low death rate and high survivorship rate); toward the end of their </a:t>
            </a:r>
            <a:r>
              <a:rPr lang="en-US" u="sng" dirty="0">
                <a:hlinkClick r:id="rId5"/>
              </a:rPr>
              <a:t>life expectancies</a:t>
            </a:r>
            <a:r>
              <a:rPr lang="en-US" dirty="0"/>
              <a:t>, however, there is a dramatic increase in the death rate. </a:t>
            </a:r>
            <a:endParaRPr lang="en-US" dirty="0" smtClean="0"/>
          </a:p>
          <a:p>
            <a:r>
              <a:rPr lang="en-US" dirty="0" smtClean="0"/>
              <a:t>The</a:t>
            </a:r>
            <a:r>
              <a:rPr lang="en-US" dirty="0"/>
              <a:t> </a:t>
            </a:r>
            <a:r>
              <a:rPr lang="en-US" u="sng" dirty="0">
                <a:hlinkClick r:id="rId6"/>
              </a:rPr>
              <a:t>Type III curve</a:t>
            </a:r>
            <a:r>
              <a:rPr lang="en-US" dirty="0"/>
              <a:t>, </a:t>
            </a:r>
            <a:r>
              <a:rPr lang="en-US" u="sng" dirty="0">
                <a:hlinkClick r:id="rId7"/>
              </a:rPr>
              <a:t>characteristic</a:t>
            </a:r>
            <a:r>
              <a:rPr lang="en-US" dirty="0"/>
              <a:t> of small mammals, </a:t>
            </a:r>
            <a:r>
              <a:rPr lang="en-US" u="sng" dirty="0">
                <a:hlinkClick r:id="rId8"/>
              </a:rPr>
              <a:t>fishes</a:t>
            </a:r>
            <a:r>
              <a:rPr lang="en-US" dirty="0"/>
              <a:t>, and </a:t>
            </a:r>
            <a:r>
              <a:rPr lang="en-US" u="sng" dirty="0">
                <a:hlinkClick r:id="rId9"/>
              </a:rPr>
              <a:t>invertebrates</a:t>
            </a:r>
            <a:r>
              <a:rPr lang="en-US" dirty="0"/>
              <a:t>, is the opposite: it describes organisms with a high death rate (or low survivorship rate) immediately following birth.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contrast, the </a:t>
            </a:r>
            <a:r>
              <a:rPr lang="en-US" u="sng" dirty="0">
                <a:hlinkClick r:id="rId10"/>
              </a:rPr>
              <a:t>Type II curve</a:t>
            </a:r>
            <a:r>
              <a:rPr lang="en-US" dirty="0"/>
              <a:t> considers </a:t>
            </a:r>
            <a:r>
              <a:rPr lang="en-US" u="sng" dirty="0">
                <a:hlinkClick r:id="rId11"/>
              </a:rPr>
              <a:t>birds</a:t>
            </a:r>
            <a:r>
              <a:rPr lang="en-US" dirty="0"/>
              <a:t>, </a:t>
            </a:r>
            <a:r>
              <a:rPr lang="en-US" u="sng" dirty="0">
                <a:hlinkClick r:id="rId12"/>
              </a:rPr>
              <a:t>mice</a:t>
            </a:r>
            <a:r>
              <a:rPr lang="en-US" dirty="0"/>
              <a:t>, and other organisms characterized by a relatively constant </a:t>
            </a:r>
            <a:r>
              <a:rPr lang="en-US" u="sng" dirty="0">
                <a:hlinkClick r:id="rId13"/>
              </a:rPr>
              <a:t>mortality</a:t>
            </a:r>
            <a:r>
              <a:rPr lang="en-US" dirty="0"/>
              <a:t> or survivorship rate throughout their life expectancies.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xmlns="" val="1318263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Survivor ship curves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  <p:pic>
        <p:nvPicPr>
          <p:cNvPr id="2050" name="Picture 2" descr="C:\Users\user\AppData\Local\Packages\Microsoft.Windows.Photos_8wekyb3d8bbwe\TempState\ShareServiceTempFolder\survivorship-curve-II-Type-I-curves-III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8233" y="1448918"/>
            <a:ext cx="6806095" cy="5399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20686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</TotalTime>
  <Words>672</Words>
  <Application>Microsoft Office PowerPoint</Application>
  <PresentationFormat>On-screen Show (4:3)</PresentationFormat>
  <Paragraphs>86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Life Table, Reproductive Rate, Reproductive Values Dr Mohammed Shoeb Assistant Professor Department of Zoology Govt. Dr WW Patankar Girl’s PG College, Durg</vt:lpstr>
      <vt:lpstr>Introduction</vt:lpstr>
      <vt:lpstr>Slide 3</vt:lpstr>
      <vt:lpstr>Period Life Table</vt:lpstr>
      <vt:lpstr>Cohort Life Table</vt:lpstr>
      <vt:lpstr>Applications of Life Table</vt:lpstr>
      <vt:lpstr>Slide 7</vt:lpstr>
      <vt:lpstr>Survivorship Curve</vt:lpstr>
      <vt:lpstr>Types of Survivor ship curves</vt:lpstr>
      <vt:lpstr>Slide 10</vt:lpstr>
      <vt:lpstr>Reproduction of the population</vt:lpstr>
      <vt:lpstr>Slide 12</vt:lpstr>
      <vt:lpstr>Slide 13</vt:lpstr>
      <vt:lpstr>Slide 14</vt:lpstr>
      <vt:lpstr>Slide 15</vt:lpstr>
      <vt:lpstr>Slide 16</vt:lpstr>
      <vt:lpstr>Reproductive Value</vt:lpstr>
      <vt:lpstr>Slide 18</vt:lpstr>
      <vt:lpstr>Slide 19</vt:lpstr>
      <vt:lpstr>Slide 20</vt:lpstr>
      <vt:lpstr>Reproductive Values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Table, Reproductive Rate, Reproductive Values</dc:title>
  <dc:creator>user</dc:creator>
  <cp:lastModifiedBy>zoology</cp:lastModifiedBy>
  <cp:revision>51</cp:revision>
  <dcterms:created xsi:type="dcterms:W3CDTF">2024-09-19T14:53:31Z</dcterms:created>
  <dcterms:modified xsi:type="dcterms:W3CDTF">2025-07-14T11:02:10Z</dcterms:modified>
</cp:coreProperties>
</file>